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31"/>
  </p:notesMasterIdLst>
  <p:handoutMasterIdLst>
    <p:handoutMasterId r:id="rId32"/>
  </p:handoutMasterIdLst>
  <p:sldIdLst>
    <p:sldId id="455" r:id="rId2"/>
    <p:sldId id="493" r:id="rId3"/>
    <p:sldId id="582" r:id="rId4"/>
    <p:sldId id="543" r:id="rId5"/>
    <p:sldId id="567" r:id="rId6"/>
    <p:sldId id="569" r:id="rId7"/>
    <p:sldId id="544" r:id="rId8"/>
    <p:sldId id="568" r:id="rId9"/>
    <p:sldId id="570" r:id="rId10"/>
    <p:sldId id="545" r:id="rId11"/>
    <p:sldId id="539" r:id="rId12"/>
    <p:sldId id="571" r:id="rId13"/>
    <p:sldId id="548" r:id="rId14"/>
    <p:sldId id="566" r:id="rId15"/>
    <p:sldId id="581" r:id="rId16"/>
    <p:sldId id="576" r:id="rId17"/>
    <p:sldId id="579" r:id="rId18"/>
    <p:sldId id="580" r:id="rId19"/>
    <p:sldId id="556" r:id="rId20"/>
    <p:sldId id="557" r:id="rId21"/>
    <p:sldId id="558" r:id="rId22"/>
    <p:sldId id="559" r:id="rId23"/>
    <p:sldId id="572" r:id="rId24"/>
    <p:sldId id="573" r:id="rId25"/>
    <p:sldId id="574" r:id="rId26"/>
    <p:sldId id="577" r:id="rId27"/>
    <p:sldId id="561" r:id="rId28"/>
    <p:sldId id="563" r:id="rId29"/>
    <p:sldId id="578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669900"/>
    <a:srgbClr val="FCE284"/>
    <a:srgbClr val="EAEAEA"/>
    <a:srgbClr val="3399FF"/>
    <a:srgbClr val="99CC00"/>
    <a:srgbClr val="000000"/>
    <a:srgbClr val="140000"/>
    <a:srgbClr val="5F0000"/>
    <a:srgbClr val="FFEFE7"/>
    <a:srgbClr val="FFDEC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1" autoAdjust="0"/>
    <p:restoredTop sz="72973" autoAdjust="0"/>
  </p:normalViewPr>
  <p:slideViewPr>
    <p:cSldViewPr snapToGrid="0">
      <p:cViewPr>
        <p:scale>
          <a:sx n="75" d="100"/>
          <a:sy n="75" d="100"/>
        </p:scale>
        <p:origin x="-10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1B556DA-0F22-4F37-8146-CA7FD1377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944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0F6A8EE-FE28-49BB-A067-EC3FC1F1A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22898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ru-RU" sz="12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Сейчас мы рассмотрим </a:t>
            </a:r>
            <a:r>
              <a:rPr lang="ru-RU" sz="1200" b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Автоматизацию предприятий ЖКХ</a:t>
            </a:r>
            <a:r>
              <a:rPr lang="ru-RU" sz="1200" b="0" baseline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1200" b="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любого уровня с помощью линейки совместных решений 1С:ЖКХ фирмы 1С и компании ВДГБ</a:t>
            </a:r>
            <a:endParaRPr lang="ru-RU" sz="1200" b="0" dirty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E43A8-28CE-4F4D-9ED8-CC9BE941EB1E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«Единая система управления ЖКХ от счетчика до Web с помощью 1С:Предприятие 8 и 1С- Битрикс»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E43A8-28CE-4F4D-9ED8-CC9BE941EB1E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1E54E-8349-4B1D-84F2-8D55AB7B3691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ECCB0-DF5B-483B-9229-3ED556997B41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«Единая система управления ЖКХ от счетчика до Web с помощью 1С:Предприятие 8 и 1С- Битрикс»</a:t>
            </a:r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E43A8-28CE-4F4D-9ED8-CC9BE941EB1E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1E54E-8349-4B1D-84F2-8D55AB7B3691}" type="slidenum">
              <a:rPr lang="ru-RU" smtClean="0"/>
              <a:pPr/>
              <a:t>14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31E54E-8349-4B1D-84F2-8D55AB7B3691}" type="slidenum">
              <a:rPr lang="ru-RU" smtClean="0"/>
              <a:pPr/>
              <a:t>15</a:t>
            </a:fld>
            <a:endParaRPr lang="ru-RU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У программного продукта 1С:Технический расчетный центр теплосети аналогичная политика лицензирования. Стоимость поставок этого программного продукта такая же как и у программного продукта 1С:Технический расчетный центр водоканала. </a:t>
            </a:r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F8AB-F9EE-4D8F-80C6-AAED4CBB348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6C48A6-0AF7-4F71-9051-52850A14FA9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Совсем недавно продукт «1С:Учет в управляющих компаниях ЖКХ, ТСЖ и ЖСК»  повторно, второй год подряд был удостоен награды «Лучшее Совместное решение» и награжден вот таким сертификатом фирмы «1С».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71CFF-1270-46E6-AF4C-65D6A16C181C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Реализация различных алгоритмов расчета платы за жилищно-коммунальные услуги в продукте «1С:Учет  в управляющих компаниях ЖКХ, ТСЖ и ЖСК»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5EAB0-FA7C-4205-8588-3435D93DDD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dirty="0" smtClean="0"/>
              <a:t>Прежде</a:t>
            </a:r>
            <a:r>
              <a:rPr lang="ru-RU" baseline="0" dirty="0" smtClean="0"/>
              <a:t> всего сейчас давайте рассмотрим линейку решений 1С:ЖКХ изображенную схематично на этом рисунке.</a:t>
            </a:r>
          </a:p>
          <a:p>
            <a:r>
              <a:rPr lang="ru-RU" baseline="0" dirty="0" smtClean="0"/>
              <a:t>Вверху слайда  как наиболее мощный и </a:t>
            </a:r>
            <a:r>
              <a:rPr lang="ru-RU" baseline="0" dirty="0" err="1" smtClean="0"/>
              <a:t>топовый</a:t>
            </a:r>
            <a:r>
              <a:rPr lang="ru-RU" baseline="0" dirty="0" smtClean="0"/>
              <a:t> находится продукт 1С:Управление предприятием ЖКХ. Продукт ориентирован на Единые расчетные центры, расчетно-кассовые центры, холдинговые компании и крупные УК.</a:t>
            </a:r>
          </a:p>
          <a:p>
            <a:r>
              <a:rPr lang="ru-RU" baseline="0" dirty="0" smtClean="0"/>
              <a:t>Дале чуть ниже располагается программный продукт 1С: Учет в Управляющих компаниях ЖКХ ТСЖ и ЖСК. Программа предназначена для использования средними управляющими компаниями ЖКХ и ТСЖ , которых в России наибольшее количество. </a:t>
            </a:r>
          </a:p>
          <a:p>
            <a:r>
              <a:rPr lang="ru-RU" baseline="0" dirty="0" smtClean="0"/>
              <a:t>Еще ниже располагается программный продукт 1С: Председатель ТСЖ, это упрощенный программный продукт, предназначенный для небольших ТСЖ. Продукт не содержит регламентированных, бухгалтерских и налоговых форм, но позволяет вести полноценный оперативный учет в ЖКХ.</a:t>
            </a:r>
          </a:p>
          <a:p>
            <a:r>
              <a:rPr lang="ru-RU" baseline="0" dirty="0" smtClean="0"/>
              <a:t>1С: Сайт ЖКХ это продукт, который сегодня становится все более популярным, благодаря своей универсальности в использовании как небольшими УК, так и крупными расчетно-кассовыми центрами. Так же сайт может интегрироваться со всеми вышеперечисленными программами. И еще 2 решения это 1С: технический расчетный центр водоканала и  1С: технический расчетный центр теплосети.  Эти решения предназначены для автоматизации предприятий, оказывающих услуги горячего и холодного водоснабжения. 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A1539-AC61-43F6-9EBD-6FD875058B7F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E2578E-AEEA-4663-A9AB-2887A3B4644A}" type="slidenum">
              <a:rPr lang="ru-RU" smtClean="0"/>
              <a:pPr>
                <a:defRPr/>
              </a:pPr>
              <a:t>20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177800" indent="-177800" algn="just" eaLnBrk="1" hangingPunct="1">
              <a:defRPr/>
            </a:pPr>
            <a:r>
              <a:rPr lang="ru-RU" sz="1800" dirty="0" smtClean="0"/>
              <a:t>Преимущества управляемых форм: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/>
              <a:t>Можно выделить несколько объектов подряд, удерживая клавишу </a:t>
            </a:r>
            <a:r>
              <a:rPr lang="en-US" sz="1800" dirty="0" smtClean="0"/>
              <a:t>Shift</a:t>
            </a:r>
            <a:r>
              <a:rPr lang="ru-RU" sz="1800" dirty="0" smtClean="0"/>
              <a:t>, либо </a:t>
            </a:r>
            <a:r>
              <a:rPr lang="en-US" sz="1800" dirty="0" smtClean="0"/>
              <a:t>Ctrl </a:t>
            </a:r>
            <a:r>
              <a:rPr lang="ru-RU" sz="1800" dirty="0" smtClean="0"/>
              <a:t>для выделения конкретных объектов. Таким образом можно выполнить действия над несколькими объектами сразу</a:t>
            </a:r>
          </a:p>
          <a:p>
            <a:pPr marL="285750" indent="-285750" algn="just" eaLnBrk="1" hangingPunct="1">
              <a:buFont typeface="Arial" pitchFamily="34" charset="0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08028-D1D8-4302-AEBD-F7AA6BE300ED}" type="slidenum">
              <a:rPr lang="ru-RU" smtClean="0"/>
              <a:pPr>
                <a:defRPr/>
              </a:pPr>
              <a:t>21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/>
              <a:t>Можно самостоятельно изменить внешний вид любой формы. Для этого надо выбрать меню «Все действия – Изменить форму»</a:t>
            </a:r>
          </a:p>
          <a:p>
            <a:pPr marL="285750" indent="-285750" algn="just" eaLnBrk="1" hangingPunct="1">
              <a:buFont typeface="Arial" pitchFamily="34" charset="0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C6BEF4-B5C8-45C3-9628-C4F8F889D1BB}" type="slidenum">
              <a:rPr lang="ru-RU" smtClean="0"/>
              <a:pPr>
                <a:defRPr/>
              </a:pPr>
              <a:t>22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/>
              <a:t>Гибкая система сортировки, группировки и условного форматирования. Для этого надо выбрать меню «Все действия – Настроить список»</a:t>
            </a:r>
          </a:p>
          <a:p>
            <a:pPr marL="285750" indent="-285750" algn="just" eaLnBrk="1" hangingPunct="1">
              <a:buFont typeface="Arial" pitchFamily="34" charset="0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C259-5A0B-4B5B-91C3-6E5580A0428C}" type="slidenum">
              <a:rPr lang="ru-RU" smtClean="0"/>
              <a:pPr>
                <a:defRPr/>
              </a:pPr>
              <a:t>23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360000" lvl="1" indent="-342900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r>
              <a:rPr lang="ru-RU" sz="2400" dirty="0" smtClean="0"/>
              <a:t>Документы, справочники и другие объекты могут открываться как </a:t>
            </a:r>
            <a:r>
              <a:rPr lang="ru-RU" sz="2400" b="1" dirty="0" smtClean="0"/>
              <a:t>в отдельных окнах</a:t>
            </a:r>
            <a:r>
              <a:rPr lang="ru-RU" sz="2400" dirty="0" smtClean="0"/>
              <a:t>, так и в общем окне, но </a:t>
            </a:r>
            <a:r>
              <a:rPr lang="ru-RU" sz="2400" b="1" dirty="0" smtClean="0"/>
              <a:t>в отдельных вкладках</a:t>
            </a:r>
            <a:r>
              <a:rPr lang="ru-RU" sz="2400" dirty="0" smtClean="0"/>
              <a:t>.</a:t>
            </a:r>
            <a:endParaRPr lang="ru-RU" sz="24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C259-5A0B-4B5B-91C3-6E5580A0428C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/>
              <a:t>Иногда</a:t>
            </a:r>
            <a:r>
              <a:rPr lang="ru-RU" sz="1800" baseline="0" dirty="0" smtClean="0"/>
              <a:t> возникает необходимость заново открыть недавно созданный или отредактированный документ. Для того чтобы не искать его, можно воспользоваться историей. История хранит ссылки на 200 последних измененных объектов. Кнопка вызова истории находится в левом нижнем углу программы.</a:t>
            </a:r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C259-5A0B-4B5B-91C3-6E5580A0428C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baseline="0" dirty="0" smtClean="0"/>
              <a:t>Часто используемые в работе документы, отчеты и другие объекты можно поместить в раздел «Избранное», что также сократит время на их поиск. </a:t>
            </a:r>
            <a:endParaRPr lang="ru-RU" sz="1800" dirty="0" smtClean="0"/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r>
              <a:rPr lang="ru-RU" sz="1800" dirty="0" smtClean="0"/>
              <a:t>Все</a:t>
            </a:r>
            <a:r>
              <a:rPr lang="ru-RU" sz="1800" baseline="0" dirty="0" smtClean="0"/>
              <a:t> сделанные изменения сохраняются для пользователя и при выходе не удаляются.</a:t>
            </a:r>
            <a:endParaRPr lang="ru-RU" sz="18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81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же означает «работать через интернет»? </a:t>
            </a:r>
          </a:p>
          <a:p>
            <a:pPr marL="81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Во-первых, </a:t>
            </a:r>
            <a:r>
              <a:rPr lang="ru-RU" sz="1200" b="0" i="0" kern="1200" dirty="0" smtClean="0">
                <a:solidFill>
                  <a:srgbClr val="5B0917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у</a:t>
            </a:r>
            <a:r>
              <a:rPr lang="ru-RU" sz="12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 Вас на компьютере не обязательна установка программы</a:t>
            </a:r>
            <a:r>
              <a:rPr lang="ru-RU" sz="1200" baseline="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 1С, она установлена на отдельном выделенном компьютере, то есть сервере</a:t>
            </a:r>
            <a:endParaRPr lang="ru-RU" sz="12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817200" marR="0" lvl="2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Arial" pitchFamily="34" charset="0"/>
              <a:buChar char="•"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Во-вторых, информационная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база также расположена в интернете. </a:t>
            </a:r>
            <a:r>
              <a:rPr lang="ru-RU" sz="1200" b="0" i="0" kern="1200" baseline="0" noProof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Вам н</a:t>
            </a:r>
            <a:r>
              <a:rPr lang="ru-RU" sz="1200" noProof="0" dirty="0" smtClean="0"/>
              <a:t>еобходимо всего лишь подключение к интернету и наличие </a:t>
            </a:r>
            <a:r>
              <a:rPr lang="ru-RU" sz="1200" noProof="0" dirty="0" err="1" smtClean="0"/>
              <a:t>интернет-браузера</a:t>
            </a:r>
            <a:endParaRPr lang="ru-RU" sz="1200" noProof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F8AB-F9EE-4D8F-80C6-AAED4CBB348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Реализация различных алгоритмов расчета платы за жилищно-коммунальные услуги в продукте «1С:Учет  в управляющих компаниях ЖКХ, ТСЖ и ЖСК»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95EAB0-FA7C-4205-8588-3435D93DDD1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EC259-5A0B-4B5B-91C3-6E5580A0428C}" type="slidenum">
              <a:rPr lang="ru-RU" smtClean="0"/>
              <a:pPr>
                <a:defRPr/>
              </a:pPr>
              <a:t>28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/>
        </p:spPr>
        <p:txBody>
          <a:bodyPr/>
          <a:lstStyle/>
          <a:p>
            <a:pPr algn="just"/>
            <a:r>
              <a:rPr lang="ru-RU" sz="1800" b="1" dirty="0" smtClean="0"/>
              <a:t>Модуль </a:t>
            </a:r>
            <a:r>
              <a:rPr lang="ru-RU" sz="1800" b="1" dirty="0" err="1" smtClean="0"/>
              <a:t>СМС-рассылок</a:t>
            </a:r>
            <a:r>
              <a:rPr lang="ru-RU" sz="1800" b="1" dirty="0" smtClean="0"/>
              <a:t> позволяет:</a:t>
            </a:r>
            <a:endParaRPr lang="ru-RU" sz="1800" dirty="0" smtClean="0"/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1800" dirty="0" smtClean="0"/>
              <a:t> </a:t>
            </a: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своевременно сообщать жильцам о сумме задолженности и сроках оплаты;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уведомлять жильцов об изменении тарифов на предоставляемые услуги;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сообщать о сумме начислений за месяц и поступлении оплат за коммунальные услуги;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информировать об общих собраниях жильцов, проведении плановых ремонтных работ и о других событиях и новостях;</a:t>
            </a:r>
          </a:p>
          <a:p>
            <a:pPr marL="285750" indent="-285750" algn="just" eaLnBrk="1" hangingPunct="1">
              <a:buFont typeface="Arial" pitchFamily="34" charset="0"/>
              <a:buChar char="•"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Благодарим за внимание!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F8AB-F9EE-4D8F-80C6-AAED4CBB348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baseline="0" dirty="0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0A1539-AC61-43F6-9EBD-6FD875058B7F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E43A8-28CE-4F4D-9ED8-CC9BE941EB1E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6B0886-EE87-4DF1-A0FD-2F5D107DCA01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…– это единственное комплексное ERP решение для отрасли ЖКХ, позволяющее эффективно управлять внутренними и внешними ресурсами Предприятия ЖКХ.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Единое хранилище данных, содержащего всю корпоративную бизнес-информацию и обеспечивающего одновременный доступ к ней любого необходимого количества сотрудников предприятия, наделённых соответствующими полномочиями.</a:t>
            </a:r>
          </a:p>
          <a:p>
            <a:pPr eaLnBrk="1" hangingPunct="1"/>
            <a:endParaRPr lang="ru-RU" dirty="0" smtClean="0"/>
          </a:p>
          <a:p>
            <a:pPr eaLnBrk="1" hangingPunct="1"/>
            <a:r>
              <a:rPr lang="ru-RU" dirty="0" smtClean="0"/>
              <a:t>Данный продукт содержит в себе все необходимые подсистемы учета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Зарплату и кадры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Управление денежными средствами и </a:t>
            </a:r>
            <a:r>
              <a:rPr lang="ru-RU" dirty="0" err="1" smtClean="0"/>
              <a:t>Бюджетирование</a:t>
            </a:r>
            <a:endParaRPr lang="ru-RU" dirty="0" smtClean="0"/>
          </a:p>
          <a:p>
            <a:pPr eaLnBrk="1" hangingPunct="1">
              <a:buFontTx/>
              <a:buChar char="•"/>
            </a:pPr>
            <a:r>
              <a:rPr lang="ru-RU" dirty="0" smtClean="0"/>
              <a:t>Регламентированный бух и налоговый учет</a:t>
            </a:r>
          </a:p>
          <a:p>
            <a:pPr eaLnBrk="1" hangingPunct="1">
              <a:buFontTx/>
              <a:buChar char="•"/>
            </a:pPr>
            <a:r>
              <a:rPr lang="ru-RU" dirty="0" smtClean="0"/>
              <a:t>Система CRM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dirty="0" smtClean="0"/>
              <a:t>Следующая поставка – 1С: Предприятие 8. Управление предприятием ЖКХ + 1С: Сайт ЖКХ. Эксперт стоимостью 239 300</a:t>
            </a:r>
          </a:p>
          <a:p>
            <a:pPr eaLnBrk="1" hangingPunct="1"/>
            <a:r>
              <a:rPr lang="ru-RU" dirty="0" smtClean="0"/>
              <a:t>В данный комплект входит 1С: Сайт ЖКХ. Эксперт.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E9F8AB-F9EE-4D8F-80C6-AAED4CBB348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FE43A8-28CE-4F4D-9ED8-CC9BE941EB1E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DC7ACE-90ED-4A43-A122-D011A179D95F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…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Продукт предназначен для предприятий, которые сосредотачиваются на автоматизации меньшего набора функций, таких как: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Бухгалтерский и налоговый учет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зданиями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Управление взаиморасчетами с получателями услуг ЖКХ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Аварийно-диспетчерская служба</a:t>
            </a:r>
          </a:p>
          <a:p>
            <a:pPr eaLnBrk="1" hangingPunct="1">
              <a:buFontTx/>
              <a:buChar char="-"/>
              <a:defRPr/>
            </a:pPr>
            <a:r>
              <a:rPr lang="ru-RU" dirty="0" smtClean="0"/>
              <a:t> Функции для ТСЖ: Смета, Голосование.</a:t>
            </a:r>
          </a:p>
          <a:p>
            <a:pPr eaLnBrk="1" hangingPunct="1">
              <a:buFontTx/>
              <a:buChar char="-"/>
              <a:defRPr/>
            </a:pPr>
            <a:endParaRPr lang="ru-RU" dirty="0" smtClean="0"/>
          </a:p>
          <a:p>
            <a:pPr eaLnBrk="1" hangingPunct="1">
              <a:defRPr/>
            </a:pPr>
            <a:endParaRPr lang="ru-RU" sz="1800" dirty="0" smtClean="0"/>
          </a:p>
          <a:p>
            <a:pPr eaLnBrk="1" hangingPunct="1">
              <a:buFontTx/>
              <a:buChar char="-"/>
              <a:defRPr/>
            </a:pPr>
            <a:endParaRPr lang="ru-RU" sz="18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dirty="0" smtClean="0"/>
              <a:t>На сегодняшний день у пользователей и партнеров есть возможность приобрести следующие комплекты программных продуктов  на  базе платформ "1С:Предприятие 8" и "1С-Битрикс: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В  состав  комплекта  "1С:Предприятие 8.  Управление  предприятием  ЖКХ  + 1С:Сайт ЖКХ. Эксперт"  входит конфигурация "Управление предприятием  ХКХ«, разработанная  на  базе типовой конфигурации "Управление  производственным предприятием"  системы программ "1С:Предприятие 8.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В  состав  комплекта "1С:Предприятие 8. Учет в управляющих компаниях  ЖКХ, ТСЖ и ЖСК + 1С:Сайт ЖКХ. Стандарт" входит конфигурация "Учет в управляющих компаниях  ЖКХ,  ТСЖ  и  ЖСК", разработанная на базе типовой  конфигурации "Бухгалтерия  предприятия", системы программ  "1С:Предприятие 8».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В  состав  комплекта "1С:Предприятие 8. Председатель ТСЖ + 1С:Сайт ЖКХ. Старт" входит оригинальная конфигурация «Председатель ТСЖ» системы программ  "1С:Предприятие 8».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На  все  дополнительные лицензии к продуктам и обновления действуют  цены  по прайс-листам фирм "1С" и "1С-Битрикс".</a:t>
            </a:r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dirty="0" smtClean="0"/>
              <a:t> </a:t>
            </a:r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ECCB0-DF5B-483B-9229-3ED556997B41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36" name="Rectangle 36"/>
          <p:cNvSpPr>
            <a:spLocks noGrp="1" noChangeArrowheads="1"/>
          </p:cNvSpPr>
          <p:nvPr>
            <p:ph type="ctrTitle" sz="quarter"/>
          </p:nvPr>
        </p:nvSpPr>
        <p:spPr>
          <a:xfrm>
            <a:off x="2484438" y="1700213"/>
            <a:ext cx="6264275" cy="2736850"/>
          </a:xfrm>
        </p:spPr>
        <p:txBody>
          <a:bodyPr/>
          <a:lstStyle>
            <a:lvl1pPr algn="ctr">
              <a:defRPr sz="4200"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3637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19350" y="506095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rgbClr val="CC3300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8382570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27049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2738" y="44450"/>
            <a:ext cx="2078037" cy="6315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8625" y="44450"/>
            <a:ext cx="6081713" cy="6315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941947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270688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5028013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625" y="1285875"/>
            <a:ext cx="40703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1375" y="1285875"/>
            <a:ext cx="4071938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717311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699786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040685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662871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6470346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72899561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6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44450"/>
            <a:ext cx="748188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4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8625" y="1285875"/>
            <a:ext cx="8294688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57" name="Text Box 57"/>
          <p:cNvSpPr txBox="1">
            <a:spLocks noChangeArrowheads="1"/>
          </p:cNvSpPr>
          <p:nvPr/>
        </p:nvSpPr>
        <p:spPr bwMode="auto">
          <a:xfrm>
            <a:off x="8256588" y="6499225"/>
            <a:ext cx="750887" cy="4270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lnSpc>
                <a:spcPct val="110000"/>
              </a:lnSpc>
              <a:spcBef>
                <a:spcPct val="50000"/>
              </a:spcBef>
              <a:defRPr/>
            </a:pPr>
            <a:fld id="{188806E4-4371-498F-B9B8-6262EC4ABDFA}" type="slidenum">
              <a:rPr lang="ru-RU" b="1">
                <a:solidFill>
                  <a:schemeClr val="tx2"/>
                </a:solidFill>
                <a:cs typeface="+mn-cs"/>
              </a:rPr>
              <a:pPr algn="r"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t>‹#›</a:t>
            </a:fld>
            <a:endParaRPr lang="ru-RU" b="1">
              <a:solidFill>
                <a:schemeClr val="tx2"/>
              </a:solidFill>
              <a:cs typeface="+mn-cs"/>
            </a:endParaRPr>
          </a:p>
        </p:txBody>
      </p:sp>
      <p:grpSp>
        <p:nvGrpSpPr>
          <p:cNvPr id="1029" name="Group 59"/>
          <p:cNvGrpSpPr>
            <a:grpSpLocks/>
          </p:cNvGrpSpPr>
          <p:nvPr/>
        </p:nvGrpSpPr>
        <p:grpSpPr bwMode="auto">
          <a:xfrm>
            <a:off x="1068388" y="-1588"/>
            <a:ext cx="9525" cy="763588"/>
            <a:chOff x="693" y="-1"/>
            <a:chExt cx="6" cy="481"/>
          </a:xfrm>
        </p:grpSpPr>
        <p:sp>
          <p:nvSpPr>
            <p:cNvPr id="153660" name="Line 60"/>
            <p:cNvSpPr>
              <a:spLocks noChangeShapeType="1"/>
            </p:cNvSpPr>
            <p:nvPr/>
          </p:nvSpPr>
          <p:spPr bwMode="auto">
            <a:xfrm>
              <a:off x="693" y="-1"/>
              <a:ext cx="0" cy="481"/>
            </a:xfrm>
            <a:prstGeom prst="line">
              <a:avLst/>
            </a:prstGeom>
            <a:noFill/>
            <a:ln w="9525">
              <a:solidFill>
                <a:srgbClr val="CC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3661" name="Line 61"/>
            <p:cNvSpPr>
              <a:spLocks noChangeShapeType="1"/>
            </p:cNvSpPr>
            <p:nvPr/>
          </p:nvSpPr>
          <p:spPr bwMode="auto">
            <a:xfrm>
              <a:off x="699" y="-1"/>
              <a:ext cx="0" cy="48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pPr eaLnBrk="0" hangingPunct="0">
                <a:lnSpc>
                  <a:spcPct val="110000"/>
                </a:lnSpc>
                <a:spcBef>
                  <a:spcPct val="50000"/>
                </a:spcBef>
                <a:defRPr/>
              </a:pPr>
              <a:endParaRPr lang="ru-RU"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000" b="1">
          <a:solidFill>
            <a:srgbClr val="CC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50000"/>
        </a:spcAft>
        <a:buClr>
          <a:srgbClr val="CC0000"/>
        </a:buClr>
        <a:buSzPct val="60000"/>
        <a:buFont typeface="Wingdings" pitchFamily="2" charset="2"/>
        <a:buChar char="n"/>
        <a:defRPr sz="3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30000"/>
        </a:spcAft>
        <a:buClr>
          <a:srgbClr val="CC0000"/>
        </a:buClr>
        <a:buFont typeface="Wingdings" pitchFamily="2" charset="2"/>
        <a:buChar char="§"/>
        <a:defRPr sz="1600">
          <a:solidFill>
            <a:srgbClr val="333333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SzPct val="80000"/>
        <a:buFont typeface="Wingdings" pitchFamily="2" charset="2"/>
        <a:buChar char="§"/>
        <a:defRPr sz="1400">
          <a:solidFill>
            <a:srgbClr val="333333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CC0000"/>
        </a:buClr>
        <a:buFont typeface="Times New Roman" pitchFamily="18" charset="0"/>
        <a:buChar char="▪"/>
        <a:defRPr sz="1200">
          <a:solidFill>
            <a:srgbClr val="333333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rgbClr val="CC0000"/>
        </a:buClr>
        <a:buFont typeface="Arial" charset="0"/>
        <a:buChar char="∙"/>
        <a:defRPr sz="1000">
          <a:solidFill>
            <a:srgbClr val="3333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vk.com/vdgb_soft" TargetMode="External"/><Relationship Id="rId13" Type="http://schemas.openxmlformats.org/officeDocument/2006/relationships/image" Target="../media/image40.png"/><Relationship Id="rId3" Type="http://schemas.openxmlformats.org/officeDocument/2006/relationships/image" Target="../media/image16.jpeg"/><Relationship Id="rId7" Type="http://schemas.openxmlformats.org/officeDocument/2006/relationships/hyperlink" Target="http://twitter.com/vdgb_soft" TargetMode="External"/><Relationship Id="rId12" Type="http://schemas.openxmlformats.org/officeDocument/2006/relationships/image" Target="../media/image3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6" Type="http://schemas.openxmlformats.org/officeDocument/2006/relationships/hyperlink" Target="http://www.vdgb-soft.ru/events/stud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user/VDGBSOFT" TargetMode="External"/><Relationship Id="rId11" Type="http://schemas.openxmlformats.org/officeDocument/2006/relationships/image" Target="../media/image38.png"/><Relationship Id="rId5" Type="http://schemas.openxmlformats.org/officeDocument/2006/relationships/hyperlink" Target="http://www.vdgb-soft.ru/" TargetMode="External"/><Relationship Id="rId15" Type="http://schemas.openxmlformats.org/officeDocument/2006/relationships/hyperlink" Target="http://www.vdgb-soft.ru/events/demo/" TargetMode="External"/><Relationship Id="rId10" Type="http://schemas.openxmlformats.org/officeDocument/2006/relationships/image" Target="../media/image37.png"/><Relationship Id="rId4" Type="http://schemas.openxmlformats.org/officeDocument/2006/relationships/hyperlink" Target="mailto:clients@vdgb-soft.ru" TargetMode="External"/><Relationship Id="rId9" Type="http://schemas.openxmlformats.org/officeDocument/2006/relationships/hyperlink" Target="http://www.facebook.com/1C.VDGB.SOFT" TargetMode="External"/><Relationship Id="rId1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9801" y="3326638"/>
            <a:ext cx="84461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Автоматизация предприятий ЖКХ любого уровня с помощью линейки совместных решений 1С:ЖКХ фирмы 1С и компании ВДГБ</a:t>
            </a:r>
            <a:endParaRPr lang="ru-RU" sz="3200" dirty="0"/>
          </a:p>
        </p:txBody>
      </p:sp>
      <p:pic>
        <p:nvPicPr>
          <p:cNvPr id="1026" name="Picture 2" descr="D:\Картинки\ломаные\stock-photo-modern-building-on-white-background-d-render-9231393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6410" y="0"/>
            <a:ext cx="3277590" cy="3421743"/>
          </a:xfrm>
          <a:prstGeom prst="rect">
            <a:avLst/>
          </a:prstGeom>
          <a:noFill/>
        </p:spPr>
      </p:pic>
      <p:sp>
        <p:nvSpPr>
          <p:cNvPr id="16" name="Подзаголовок 2"/>
          <p:cNvSpPr txBox="1">
            <a:spLocks/>
          </p:cNvSpPr>
          <p:nvPr/>
        </p:nvSpPr>
        <p:spPr bwMode="auto">
          <a:xfrm>
            <a:off x="2387070" y="576228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Компания 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«1С:ВДГБ»</a:t>
            </a:r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75101" y="2234438"/>
            <a:ext cx="8446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1С:Председатель ТСЖ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3074" name="Picture 2" descr="C:\Users\Администратор\Desktop\mainHome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6720" y="3695700"/>
            <a:ext cx="5032680" cy="199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075" y="139700"/>
            <a:ext cx="7378700" cy="835025"/>
          </a:xfrm>
        </p:spPr>
        <p:txBody>
          <a:bodyPr/>
          <a:lstStyle/>
          <a:p>
            <a:pPr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1С:Председатель ТСЖ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0" indent="0" algn="just" eaLnBrk="1" hangingPunct="1">
              <a:lnSpc>
                <a:spcPct val="125000"/>
              </a:lnSpc>
              <a:buNone/>
              <a:defRPr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Основные преимущества: 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Оптимизация работы председателя ТСЖ;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Инструмент планирования для председателя ТСЖ;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Оптимизация затрат на текущее содержание и ремонт инфраструктуры и зданий.</a:t>
            </a:r>
          </a:p>
          <a:p>
            <a:pPr marL="0" indent="0" algn="just" eaLnBrk="1" hangingPunct="1">
              <a:lnSpc>
                <a:spcPct val="125000"/>
              </a:lnSpc>
              <a:buNone/>
              <a:defRPr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Комплексный подход к автоматизации предприятия ЖКХ, совмещение в едином решении автоматизации всех участков: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Взаиморасчеты с получателями услуг ЖКХ;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Расчет коммунальных услуг;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Взаиморасчеты с </a:t>
            </a:r>
            <a:r>
              <a:rPr lang="ru-RU" sz="1800" dirty="0" err="1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ресурсоснабжающими</a:t>
            </a: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 организациями.</a:t>
            </a:r>
          </a:p>
          <a:p>
            <a:pPr marL="577850" lvl="1" indent="-177800" algn="just" eaLnBrk="1" hangingPunct="1"/>
            <a:endParaRPr lang="ru-RU" sz="1800" dirty="0" smtClean="0"/>
          </a:p>
          <a:p>
            <a:pPr marL="577850" lvl="1" indent="-177800" eaLnBrk="1" hangingPunct="1"/>
            <a:endParaRPr lang="ru-RU" sz="1800" dirty="0" smtClean="0"/>
          </a:p>
          <a:p>
            <a:pPr marL="577850" lvl="1" indent="-177800" eaLnBrk="1" hangingPunct="1">
              <a:buFont typeface="Wingdings" pitchFamily="2" charset="2"/>
              <a:buNone/>
            </a:pPr>
            <a:endParaRPr lang="ru-RU" sz="1800" dirty="0" smtClean="0"/>
          </a:p>
          <a:p>
            <a:pPr marL="177800" indent="-177800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9" name="Group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4003256"/>
              </p:ext>
            </p:extLst>
          </p:nvPr>
        </p:nvGraphicFramePr>
        <p:xfrm>
          <a:off x="365124" y="1459609"/>
          <a:ext cx="8435975" cy="26121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360480"/>
                <a:gridCol w="2075495"/>
              </a:tblGrid>
              <a:tr h="728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НОМЕНКЛАТУРА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ЦЕНА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Председатель ТСЖ. Базовая версия</a:t>
                      </a: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990,00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Председатель ТСЖ</a:t>
                      </a: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11 500,00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Председатель ТСЖ + 1С:Сайт ЖКХ. Старт</a:t>
                      </a: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17 900,00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65250" y="-25400"/>
            <a:ext cx="7809656" cy="107154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Купить 1С:Председатель ТСЖ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2" name="Рисунок 11" descr="IMG_1489 прозрачный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5400" y="4938429"/>
            <a:ext cx="1128700" cy="150705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4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4401" y="3720338"/>
            <a:ext cx="8446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1С:Технический расчетный центр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4098" name="Picture 2" descr="D:\Изображения\ломаные или бесплатные\kranzaso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6400" y="1127125"/>
            <a:ext cx="2705100" cy="202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Изображения\ломаные или бесплатные\stock-photo-air-pollution-by-smoke-coming-out-of-two-factory-chimneys-1008727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9200" y="280812"/>
            <a:ext cx="2540000" cy="2442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075" y="152400"/>
            <a:ext cx="7378700" cy="835025"/>
          </a:xfrm>
        </p:spPr>
        <p:txBody>
          <a:bodyPr/>
          <a:lstStyle/>
          <a:p>
            <a:pPr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1С:Технический расчетный центр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96300" cy="5073650"/>
          </a:xfrm>
        </p:spPr>
        <p:txBody>
          <a:bodyPr/>
          <a:lstStyle/>
          <a:p>
            <a:pPr marL="177800" indent="-177800" eaLnBrk="1" hangingPunct="1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Основные функциональные возможности</a:t>
            </a: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r>
              <a:rPr lang="ru-RU" sz="36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 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Учет коммунальной инфраструктуры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Трубопроводы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Работа с лицевыми счетами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Расчеты и начисления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Работа с должниками 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Аварийно диспетчерская служба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Интеграция</a:t>
            </a:r>
          </a:p>
          <a:p>
            <a:pPr marL="2159000" lvl="3" indent="-342900"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Возможность интеграции с 1С:Бухгалтерия предприятия, редакции 2.0, 3.0;</a:t>
            </a:r>
          </a:p>
          <a:p>
            <a:pPr marL="2159000" lvl="3" indent="-342900" algn="just">
              <a:buFont typeface="Wingdings" pitchFamily="2" charset="2"/>
              <a:buChar char="§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Возможность обмена информацией с решениями, построенными на базе программного продукта 1С-Битрикс.</a:t>
            </a:r>
          </a:p>
          <a:p>
            <a:pPr marL="577850" lvl="1" indent="-177800" eaLnBrk="1" hangingPunct="1"/>
            <a:endParaRPr lang="ru-RU" sz="1800" dirty="0" smtClean="0"/>
          </a:p>
          <a:p>
            <a:pPr marL="577850" lvl="1" indent="-177800" eaLnBrk="1" hangingPunct="1">
              <a:buFont typeface="Wingdings" pitchFamily="2" charset="2"/>
              <a:buNone/>
            </a:pPr>
            <a:endParaRPr lang="ru-RU" sz="1800" dirty="0" smtClean="0"/>
          </a:p>
          <a:p>
            <a:pPr marL="177800" indent="-177800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2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5122" name="Picture 2" descr="D:\Изображения\ломаные или бесплатные\logo_b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3" y="4681538"/>
            <a:ext cx="1881187" cy="1637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4775" y="127000"/>
            <a:ext cx="7378700" cy="835025"/>
          </a:xfrm>
        </p:spPr>
        <p:txBody>
          <a:bodyPr/>
          <a:lstStyle/>
          <a:p>
            <a:pPr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Отличия конфигураций</a:t>
            </a:r>
          </a:p>
        </p:txBody>
      </p:sp>
      <p:sp>
        <p:nvSpPr>
          <p:cNvPr id="61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74650" y="3313113"/>
            <a:ext cx="8496300" cy="2820987"/>
          </a:xfrm>
        </p:spPr>
        <p:txBody>
          <a:bodyPr/>
          <a:lstStyle/>
          <a:p>
            <a:pPr marL="0" indent="0" algn="just" eaLnBrk="1" hangingPunct="1">
              <a:lnSpc>
                <a:spcPct val="125000"/>
              </a:lnSpc>
              <a:buNone/>
              <a:defRPr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Основные отличия конфигураций: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методикой расчета услуг;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методикой расчета потерь; 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наполнением нормативно справочной информации (справочников и регистров);</a:t>
            </a:r>
          </a:p>
          <a:p>
            <a:pPr marL="901700" lvl="2" indent="-457200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функционалом подсистемы «Производство услуг».</a:t>
            </a:r>
          </a:p>
          <a:p>
            <a:pPr marL="577850" lvl="1" indent="-177800" eaLnBrk="1" hangingPunct="1">
              <a:buNone/>
            </a:pPr>
            <a:endParaRPr lang="ru-RU" sz="1800" dirty="0" smtClean="0"/>
          </a:p>
          <a:p>
            <a:pPr marL="577850" lvl="1" indent="-177800" eaLnBrk="1" hangingPunct="1">
              <a:buFont typeface="Wingdings" pitchFamily="2" charset="2"/>
              <a:buNone/>
            </a:pPr>
            <a:endParaRPr lang="ru-RU" sz="1800" dirty="0" smtClean="0"/>
          </a:p>
          <a:p>
            <a:pPr marL="177800" indent="-177800"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sp>
        <p:nvSpPr>
          <p:cNvPr id="7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2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761598" y="1473863"/>
            <a:ext cx="3580598" cy="1472665"/>
          </a:xfrm>
          <a:prstGeom prst="rect">
            <a:avLst/>
          </a:prstGeom>
          <a:solidFill>
            <a:srgbClr val="FCE2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CC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«1С:Предприятие 8. Технический расчетный центр водоканала»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4669318" y="1472259"/>
            <a:ext cx="3580598" cy="1472665"/>
          </a:xfrm>
          <a:prstGeom prst="rect">
            <a:avLst/>
          </a:prstGeom>
          <a:solidFill>
            <a:srgbClr val="FCE28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200" b="1" dirty="0" smtClean="0">
                <a:solidFill>
                  <a:srgbClr val="CC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«1С:Предприятие 8. Технический расчетный центр теплосети»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375600" y="239440"/>
            <a:ext cx="7323900" cy="107154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14000"/>
              </a:lnSpc>
            </a:pP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1С:Технический расчетный центр теплосети</a:t>
            </a:r>
            <a:b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1С:Технический расчетный центр водоканала </a:t>
            </a:r>
            <a:b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</a:br>
            <a:endParaRPr lang="ru-RU" sz="2400" kern="1200" dirty="0" smtClean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6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8" name="Group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4003256"/>
              </p:ext>
            </p:extLst>
          </p:nvPr>
        </p:nvGraphicFramePr>
        <p:xfrm>
          <a:off x="365124" y="1497709"/>
          <a:ext cx="8435975" cy="261213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360480"/>
                <a:gridCol w="2075495"/>
              </a:tblGrid>
              <a:tr h="7285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НОМЕНКЛАТУРА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ЦЕНА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Технический расчетный центр</a:t>
                      </a: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32 500,00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47625" marR="47625" marT="28575" marB="285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Технический расчетный центр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Поставка на 5 пользователей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6278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Технический расчетный центр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Базовая версия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9218" name="Picture 2" descr="D:\Изображения\ломаные или бесплатные\internet-magazin-ic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4441151"/>
            <a:ext cx="1862137" cy="1996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0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8113" y="2857500"/>
            <a:ext cx="8789987" cy="281781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Награды продукта </a:t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1С:Учет в управляющих компаниях ЖКХ, ТСЖ и ЖСК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9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1" name="Рисунок 10" descr="логотип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209" y="750822"/>
            <a:ext cx="2551181" cy="2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167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1385888" y="6350"/>
            <a:ext cx="7885112" cy="1081088"/>
          </a:xfrm>
        </p:spPr>
        <p:txBody>
          <a:bodyPr/>
          <a:lstStyle/>
          <a:p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Награды продукта</a:t>
            </a:r>
          </a:p>
        </p:txBody>
      </p:sp>
      <p:pic>
        <p:nvPicPr>
          <p:cNvPr id="32771" name="Содержимое 3" descr="сертификат_лучший_продукт.jpeg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0840" y="1587500"/>
            <a:ext cx="3279435" cy="4598988"/>
          </a:xfrm>
        </p:spPr>
      </p:pic>
      <p:pic>
        <p:nvPicPr>
          <p:cNvPr id="32772" name="Рисунок 4" descr="сертификат_лучший_продукт_201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786" y="1536700"/>
            <a:ext cx="3219602" cy="44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0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25602" name="Picture 2" descr="http://www.vdgb-soft.ru.images.1c-bitrix-cdn.ru/upload/medialibrary/5f4/scan.jpg?139394533822484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9681" y="1638299"/>
            <a:ext cx="3201119" cy="45781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12588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38113" y="1022350"/>
            <a:ext cx="8929687" cy="33575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Преимущества управляемых форм </a:t>
            </a:r>
            <a:b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редакции 3.0 программного продукта </a:t>
            </a:r>
            <a:b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1С:Учет в управляющих компаниях </a:t>
            </a:r>
            <a:b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ЖКХ, ТСЖ и ЖСК</a:t>
            </a: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7170" name="Picture 2" descr="D:\Изображения\ломаные или бесплатные\05-02-2014 15-21-15.png"/>
          <p:cNvPicPr>
            <a:picLocks noChangeAspect="1" noChangeArrowheads="1"/>
          </p:cNvPicPr>
          <p:nvPr/>
        </p:nvPicPr>
        <p:blipFill>
          <a:blip r:embed="rId5" cstate="print"/>
          <a:srcRect l="4353"/>
          <a:stretch>
            <a:fillRect/>
          </a:stretch>
        </p:blipFill>
        <p:spPr bwMode="auto">
          <a:xfrm>
            <a:off x="609600" y="3812387"/>
            <a:ext cx="2298700" cy="2178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1094236"/>
            <a:ext cx="9010650" cy="55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56166" y="101475"/>
            <a:ext cx="7023334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Карта решений 1С и ВДГБ для ЖКХ 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8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  <p:pic>
        <p:nvPicPr>
          <p:cNvPr id="12304" name="Picture 16" descr="C:\Users\ILSHAT~1\AppData\Local\Temp\SNAGHTML63ee57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595" y="2136775"/>
            <a:ext cx="7985125" cy="4316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730500" y="4011613"/>
            <a:ext cx="5584825" cy="828675"/>
          </a:xfrm>
          <a:prstGeom prst="rect">
            <a:avLst/>
          </a:prstGeom>
          <a:noFill/>
          <a:ln w="44450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00002" y="1196752"/>
            <a:ext cx="8643998" cy="860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60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Можно выделить несколько объектов подряд и выполнить над ними необходимые действия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6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C:\Users\ILSHAT~1\AppData\Local\Temp\SNAGHTML62f797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031" y="1782911"/>
            <a:ext cx="7077075" cy="467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92820" y="1222152"/>
            <a:ext cx="8643998" cy="517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indent="-34290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60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Можно самостоятельно изменить внешний вид любой формы</a:t>
            </a:r>
          </a:p>
          <a:p>
            <a:pPr marL="360000" lvl="1" indent="-342900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endParaRPr lang="ru-RU" sz="24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5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ILSHAT~1\AppData\Local\Temp\SNAGHTML635bb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563" y="1916832"/>
            <a:ext cx="7485062" cy="4449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385702" y="1277144"/>
            <a:ext cx="8643998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indent="-342900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>
                <a:srgbClr val="CC0000"/>
              </a:buClr>
              <a:buSzPct val="60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Гибкая система сортировки, группировки и условного форматирования</a:t>
            </a:r>
          </a:p>
          <a:p>
            <a:pPr marL="360000" lvl="1" indent="-342900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endParaRPr lang="ru-RU" sz="24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5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210382" y="1318302"/>
            <a:ext cx="8643998" cy="4156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7800" lvl="1" indent="266700" algn="just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Документы, справочники и другие объекты </a:t>
            </a:r>
            <a:r>
              <a:rPr lang="ru-RU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могут открываться как </a:t>
            </a:r>
            <a:r>
              <a:rPr lang="ru-RU" b="1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в отдельных </a:t>
            </a:r>
            <a:r>
              <a:rPr lang="ru-RU" b="1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окнах</a:t>
            </a:r>
            <a:r>
              <a:rPr lang="ru-RU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так и в общем окне, но </a:t>
            </a:r>
            <a:r>
              <a:rPr lang="ru-RU" b="1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в отдельных вкладках</a:t>
            </a:r>
            <a:r>
              <a:rPr lang="ru-RU" dirty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marR="0" lvl="1" indent="-342900" algn="just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98" name="Picture 2" descr="C:\Users\C975~1\AppData\Local\Temp\SNAGHTML4144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4517143" cy="23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975~1\AppData\Local\Temp\SNAGHTML431eb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1321" y="4305909"/>
            <a:ext cx="4877143" cy="217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C975~1\AppData\Local\Temp\SNAGHTML50323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27796"/>
            <a:ext cx="6468572" cy="414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8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1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1944853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23528" y="1196752"/>
            <a:ext cx="8643998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1" indent="-342900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Хранение истории последних измененных объектов</a:t>
            </a:r>
          </a:p>
          <a:p>
            <a:pPr marL="17100" lvl="1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</a:pPr>
            <a:endParaRPr lang="ru-RU" sz="22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342900"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endParaRPr lang="ru-RU" sz="24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 descr="C:\Users\C975~1\AppData\Local\Temp\SNAGHTML357f7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66463"/>
            <a:ext cx="8554287" cy="4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7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2774461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323528" y="1196752"/>
            <a:ext cx="8643998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1" indent="15875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</a:pPr>
            <a:r>
              <a:rPr lang="ru-RU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Раздел «Избранное», в который можно помещать часто используемые объекты</a:t>
            </a:r>
          </a:p>
          <a:p>
            <a:pPr marL="17100" lvl="1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</a:pPr>
            <a:endParaRPr lang="ru-RU" sz="22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lvl="1" indent="-342900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endParaRPr lang="ru-RU" sz="2400" dirty="0" smtClean="0">
              <a:solidFill>
                <a:srgbClr val="5B0917"/>
              </a:solidFill>
              <a:latin typeface="Arial" pitchFamily="34" charset="0"/>
              <a:cs typeface="Arial" pitchFamily="34" charset="0"/>
            </a:endParaRPr>
          </a:p>
          <a:p>
            <a:pPr marL="360000" marR="0" lvl="1" indent="-34290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C:\Users\C975~1\AppData\Local\Temp\SNAGHTML3b2f7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185" y="1982487"/>
            <a:ext cx="8554287" cy="45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7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3932" y="-25400"/>
            <a:ext cx="7884368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Преимущества управляемых форм</a:t>
            </a:r>
          </a:p>
        </p:txBody>
      </p:sp>
    </p:spTree>
    <p:extLst>
      <p:ext uri="{BB962C8B-B14F-4D97-AF65-F5344CB8AC3E}">
        <p14:creationId xmlns:p14="http://schemas.microsoft.com/office/powerpoint/2010/main" xmlns="" val="13235672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дминистратор\Desktop\klipart-8.pn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483768" y="2492896"/>
            <a:ext cx="3952900" cy="2084537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376660" y="-25400"/>
            <a:ext cx="7956376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Что означает «работать через интернет»?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412776"/>
            <a:ext cx="8643998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lvl="1" indent="-342900">
              <a:lnSpc>
                <a:spcPct val="150000"/>
              </a:lnSpc>
              <a:spcAft>
                <a:spcPct val="0"/>
              </a:spcAft>
              <a:buClr>
                <a:srgbClr val="CC0000"/>
              </a:buClr>
              <a:buSzPct val="95000"/>
              <a:buFont typeface="Wingdings" pitchFamily="2" charset="2"/>
              <a:buChar char="§"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rgbClr val="5B0917"/>
              </a:solidFill>
              <a:effectLst/>
              <a:uLnTx/>
              <a:uFillTx/>
              <a:cs typeface="Arial" pitchFamily="34" charset="0"/>
            </a:endParaRPr>
          </a:p>
        </p:txBody>
      </p:sp>
      <p:pic>
        <p:nvPicPr>
          <p:cNvPr id="13" name="Picture 2" descr="http://www.nix.ru/autocatalog/nix_computers/151311_-2_draft.jpg"/>
          <p:cNvPicPr>
            <a:picLocks noChangeAspect="1" noChangeArrowheads="1"/>
          </p:cNvPicPr>
          <p:nvPr/>
        </p:nvPicPr>
        <p:blipFill>
          <a:blip r:embed="rId4" cstate="print"/>
          <a:srcRect r="4186"/>
          <a:stretch>
            <a:fillRect/>
          </a:stretch>
        </p:blipFill>
        <p:spPr bwMode="auto">
          <a:xfrm>
            <a:off x="6660232" y="1672138"/>
            <a:ext cx="2304256" cy="2404933"/>
          </a:xfrm>
          <a:prstGeom prst="rect">
            <a:avLst/>
          </a:prstGeom>
          <a:noFill/>
        </p:spPr>
      </p:pic>
      <p:pic>
        <p:nvPicPr>
          <p:cNvPr id="14" name="Picture 6" descr="http://sovety.alshag.ru/wp-content/uploads/2013/03/comp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268760"/>
            <a:ext cx="2217847" cy="2016224"/>
          </a:xfrm>
          <a:prstGeom prst="rect">
            <a:avLst/>
          </a:prstGeom>
          <a:noFill/>
        </p:spPr>
      </p:pic>
      <p:pic>
        <p:nvPicPr>
          <p:cNvPr id="15" name="Picture 8" descr="http://zavedidom.ru/assets/images/opt/img/mai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0703" y="4869160"/>
            <a:ext cx="1739689" cy="1656184"/>
          </a:xfrm>
          <a:prstGeom prst="rect">
            <a:avLst/>
          </a:prstGeom>
          <a:noFill/>
        </p:spPr>
      </p:pic>
      <p:pic>
        <p:nvPicPr>
          <p:cNvPr id="16" name="Picture 10" descr="http://s0.stdns.ru/up/description/cache/price_item_full_watermark/154158_0.134364004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581128"/>
            <a:ext cx="2376264" cy="178219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059832" y="3356992"/>
            <a:ext cx="1773242" cy="446276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ИНТЕРНЕТ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259632" y="2852936"/>
            <a:ext cx="0" cy="28803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259632" y="3140968"/>
            <a:ext cx="5616624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87624" y="4149080"/>
            <a:ext cx="0" cy="504056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292080" y="3356992"/>
            <a:ext cx="1584176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436096" y="5013176"/>
            <a:ext cx="108012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187624" y="4149080"/>
            <a:ext cx="410445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92080" y="3356992"/>
            <a:ext cx="0" cy="792088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436096" y="3645024"/>
            <a:ext cx="0" cy="1368152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436096" y="3645024"/>
            <a:ext cx="1440160" cy="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555776" y="1556792"/>
            <a:ext cx="1401538" cy="58477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Компьютер </a:t>
            </a:r>
          </a:p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главбуха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907704" y="5013176"/>
            <a:ext cx="2699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Ноутбук</a:t>
            </a:r>
          </a:p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гендиректора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572000" y="5517232"/>
            <a:ext cx="2699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Офис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868144" y="1412776"/>
            <a:ext cx="2699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80000"/>
                </a:solidFill>
                <a:latin typeface="Arial" pitchFamily="34" charset="0"/>
                <a:ea typeface="+mj-ea"/>
                <a:cs typeface="Arial" pitchFamily="34" charset="0"/>
              </a:rPr>
              <a:t>Сервер</a:t>
            </a:r>
          </a:p>
        </p:txBody>
      </p:sp>
      <p:sp>
        <p:nvSpPr>
          <p:cNvPr id="29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3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14313" y="1428750"/>
            <a:ext cx="8929687" cy="3357563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Сервис </a:t>
            </a:r>
            <a:r>
              <a:rPr lang="ru-RU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СМС-рассылки</a:t>
            </a:r>
            <a:r>
              <a:rPr lang="ru-RU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ЖКХ</a:t>
            </a:r>
            <a:endParaRPr lang="ru-RU" sz="32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8194" name="Picture 2" descr="D:\Изображения\ломаные или бесплатные\Fotolia_40679769_XX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" y="3422651"/>
            <a:ext cx="3073400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D:\Изображения\ломаные\sms2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FF0F2"/>
              </a:clrFrom>
              <a:clrTo>
                <a:srgbClr val="EFF0F2">
                  <a:alpha val="0"/>
                </a:srgbClr>
              </a:clrTo>
            </a:clrChange>
          </a:blip>
          <a:srcRect l="5568" b="21542"/>
          <a:stretch>
            <a:fillRect/>
          </a:stretch>
        </p:blipFill>
        <p:spPr bwMode="auto">
          <a:xfrm>
            <a:off x="76200" y="5473700"/>
            <a:ext cx="1866900" cy="1066800"/>
          </a:xfrm>
          <a:prstGeom prst="rect">
            <a:avLst/>
          </a:prstGeom>
          <a:noFill/>
        </p:spPr>
      </p:pic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1390824" y="-25400"/>
            <a:ext cx="7753176" cy="11430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ru-RU" sz="2400" kern="1200" dirty="0" err="1" smtClean="0">
                <a:latin typeface="Arial" pitchFamily="34" charset="0"/>
                <a:ea typeface="+mn-ea"/>
                <a:cs typeface="Arial" pitchFamily="34" charset="0"/>
              </a:rPr>
              <a:t>СМС-рассылка</a:t>
            </a: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 жильцам из программы 1С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310828" y="1345084"/>
            <a:ext cx="8629972" cy="5373216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/>
          <a:p>
            <a:pPr algn="just"/>
            <a:r>
              <a:rPr lang="ru-RU" sz="5500" b="1" dirty="0" smtClean="0"/>
              <a:t>Модуль </a:t>
            </a:r>
            <a:r>
              <a:rPr lang="ru-RU" sz="5500" b="1" dirty="0" err="1" smtClean="0"/>
              <a:t>СМС-рассылок</a:t>
            </a:r>
            <a:r>
              <a:rPr lang="ru-RU" sz="5500" b="1" dirty="0" smtClean="0"/>
              <a:t> позволяет:</a:t>
            </a:r>
          </a:p>
          <a:p>
            <a:pPr algn="just"/>
            <a:endParaRPr lang="ru-RU" sz="3400" dirty="0" smtClean="0"/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своевременно сообщать жильцам о сумме задолженности и сроках оплаты;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уведомлять жильцов об изменении тарифов на предоставляемые услуги;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сообщать о сумме начислений за месяц и поступлении оплат за коммунальные услуги;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информировать об общих собраниях жильцов, проведении плановых ремонтных работ и о других событиях и новостях;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отправлять информационные СМС сотрудникам и подрядным организациям – это могут быть новости компании, оповещения о необходимости оперативно связаться с жильцом, сообщения о поступившем заказе на выполнение ремонтных работ и </a:t>
            </a:r>
            <a:r>
              <a:rPr lang="ru-RU" sz="4900" dirty="0" err="1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тд</a:t>
            </a: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.;</a:t>
            </a:r>
          </a:p>
          <a:p>
            <a:pPr marL="88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автоматически формировать в программе список получателей </a:t>
            </a:r>
            <a:r>
              <a:rPr lang="ru-RU" sz="4900" dirty="0" err="1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СМС-сообщений</a:t>
            </a: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. При этом можно отбирать получателей по различным параметрам, например, по лицевым счетам, зданию, подъезду или задолженности на начало месяца;</a:t>
            </a:r>
          </a:p>
          <a:p>
            <a:pPr marL="1612900" lvl="2" indent="444500" algn="just" defTabSz="266700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100000"/>
              <a:buFont typeface="Wingdings" pitchFamily="2" charset="2"/>
              <a:buChar char="ü"/>
            </a:pP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 легкостью регулировать базу рассылки, добавлять новых адресатов и формировать черные списки тех, кто не желает получать ваши </a:t>
            </a:r>
            <a:r>
              <a:rPr lang="ru-RU" sz="4900" dirty="0" err="1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СМС-рассылки</a:t>
            </a:r>
            <a:r>
              <a:rPr lang="ru-RU" sz="49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5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96944" cy="1584176"/>
          </a:xfrm>
          <a:effectLst/>
        </p:spPr>
        <p:txBody>
          <a:bodyPr>
            <a:noAutofit/>
          </a:bodyPr>
          <a:lstStyle/>
          <a:p>
            <a:r>
              <a:rPr lang="ru-RU" b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  <a:endParaRPr lang="ru-RU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4"/>
          <p:cNvSpPr>
            <a:spLocks noChangeArrowheads="1"/>
          </p:cNvSpPr>
          <p:nvPr/>
        </p:nvSpPr>
        <p:spPr bwMode="auto">
          <a:xfrm>
            <a:off x="1547664" y="2204865"/>
            <a:ext cx="5976664" cy="227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>
              <a:lnSpc>
                <a:spcPct val="114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Центральный офис разработки, продажи и поддержки программных продуктов «1С:ВДГБ»</a:t>
            </a:r>
          </a:p>
          <a:p>
            <a:pPr algn="ctr" defTabSz="449263">
              <a:lnSpc>
                <a:spcPct val="114000"/>
              </a:lnSpc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e-mail</a:t>
            </a: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hlinkClick r:id="rId4"/>
              </a:rPr>
              <a:t>clients@vdgb</a:t>
            </a: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hlinkClick r:id="rId4"/>
              </a:rPr>
              <a:t>-</a:t>
            </a:r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hlinkClick r:id="rId4"/>
              </a:rPr>
              <a:t>soft.ru</a:t>
            </a:r>
            <a:endParaRPr lang="en-US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.:  </a:t>
            </a:r>
            <a:r>
              <a:rPr lang="ru-RU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(495) </a:t>
            </a:r>
            <a:r>
              <a:rPr lang="ru-RU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777-25-43</a:t>
            </a:r>
            <a: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err="1" smtClean="0">
                <a:solidFill>
                  <a:srgbClr val="5F0000"/>
                </a:solidFill>
                <a:latin typeface="Arial" pitchFamily="34" charset="0"/>
                <a:cs typeface="Arial" pitchFamily="34" charset="0"/>
                <a:hlinkClick r:id="rId5"/>
              </a:rPr>
              <a:t>www.vdgb-soft.ru</a:t>
            </a:r>
            <a:endParaRPr lang="ru-RU" sz="2400" b="1" dirty="0" smtClean="0">
              <a:solidFill>
                <a:srgbClr val="5F0000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07504" y="4509121"/>
          <a:ext cx="5472608" cy="14964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4968552"/>
              </a:tblGrid>
              <a:tr h="3470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hlinkClick r:id="rId6"/>
                        </a:rPr>
                        <a:t>http://www.youtube.com/user/VDGBSOFT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70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hlinkClick r:id="rId7" tooltip="blocked::http://twitter.com/vdgb_soft"/>
                        </a:rPr>
                        <a:t>http://twitter.com/vdgb_soft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47000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hlinkClick r:id="rId8" tooltip="blocked::http://vkontakte.ru/vdgb_soft"/>
                        </a:rPr>
                        <a:t>http</a:t>
                      </a:r>
                      <a:r>
                        <a:rPr lang="ru-RU" sz="1600" b="1" dirty="0" smtClean="0">
                          <a:hlinkClick r:id="rId8" tooltip="blocked::http://vkontakte.ru/vdgb_soft"/>
                        </a:rPr>
                        <a:t>://</a:t>
                      </a:r>
                      <a:r>
                        <a:rPr lang="en-US" sz="1600" b="1" dirty="0" smtClean="0">
                          <a:hlinkClick r:id="rId8" tooltip="blocked::http://vkontakte.ru/vdgb_soft"/>
                        </a:rPr>
                        <a:t>vk.com</a:t>
                      </a:r>
                      <a:r>
                        <a:rPr lang="ru-RU" sz="1600" b="1" dirty="0" smtClean="0">
                          <a:hlinkClick r:id="rId8" tooltip="blocked::http://vkontakte.ru/vdgb_soft"/>
                        </a:rPr>
                        <a:t>/</a:t>
                      </a:r>
                      <a:r>
                        <a:rPr lang="en-US" sz="1600" b="1" dirty="0" err="1" smtClean="0">
                          <a:hlinkClick r:id="rId8" tooltip="blocked::http://vkontakte.ru/vdgb_soft"/>
                        </a:rPr>
                        <a:t>vdgb</a:t>
                      </a:r>
                      <a:r>
                        <a:rPr lang="ru-RU" sz="1600" b="1" dirty="0" smtClean="0">
                          <a:hlinkClick r:id="rId8" tooltip="blocked::http://vkontakte.ru/vdgb_soft"/>
                        </a:rPr>
                        <a:t>_</a:t>
                      </a:r>
                      <a:r>
                        <a:rPr lang="en-US" sz="1600" b="1" dirty="0" smtClean="0">
                          <a:hlinkClick r:id="rId8" tooltip="blocked::http://vkontakte.ru/vdgb_soft"/>
                        </a:rPr>
                        <a:t>soft</a:t>
                      </a:r>
                      <a:r>
                        <a:rPr lang="ru-RU" sz="1600" b="1" dirty="0" smtClean="0"/>
                        <a:t> 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9159"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hlinkClick r:id="rId9" tooltip="blocked::http://www.facebook.com/1C.VDGB.SOFT"/>
                        </a:rPr>
                        <a:t>http://www.facebook.com/1C.VDGB.SOFT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Рисунок 10" descr="youtube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581128"/>
            <a:ext cx="324000" cy="324000"/>
          </a:xfrm>
          <a:prstGeom prst="rect">
            <a:avLst/>
          </a:prstGeom>
        </p:spPr>
      </p:pic>
      <p:pic>
        <p:nvPicPr>
          <p:cNvPr id="13" name="Рисунок 12" descr="twitter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4941168"/>
            <a:ext cx="324000" cy="324000"/>
          </a:xfrm>
          <a:prstGeom prst="rect">
            <a:avLst/>
          </a:prstGeom>
        </p:spPr>
      </p:pic>
      <p:pic>
        <p:nvPicPr>
          <p:cNvPr id="14" name="Рисунок 13" descr="vkontakte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23528" y="5301208"/>
            <a:ext cx="324000" cy="324000"/>
          </a:xfrm>
          <a:prstGeom prst="rect">
            <a:avLst/>
          </a:prstGeom>
        </p:spPr>
      </p:pic>
      <p:pic>
        <p:nvPicPr>
          <p:cNvPr id="16" name="Рисунок 15" descr="facebook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23528" y="5661248"/>
            <a:ext cx="324000" cy="324000"/>
          </a:xfrm>
          <a:prstGeom prst="rect">
            <a:avLst/>
          </a:prstGeom>
        </p:spPr>
      </p:pic>
      <p:pic>
        <p:nvPicPr>
          <p:cNvPr id="17" name="Рисунок 16" descr="qr-code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08104" y="4437112"/>
            <a:ext cx="1584176" cy="15841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55576" y="6155558"/>
            <a:ext cx="8388424" cy="656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Подключайтесь к нашим </a:t>
            </a: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hlinkClick r:id="rId15"/>
              </a:rPr>
              <a:t>демонстрационным вебинарам </a:t>
            </a: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 </a:t>
            </a:r>
          </a:p>
          <a:p>
            <a:pPr algn="r">
              <a:lnSpc>
                <a:spcPct val="120000"/>
              </a:lnSpc>
            </a:pP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  <a:hlinkClick r:id="rId16"/>
              </a:rPr>
              <a:t>обучающим онлайн-семинарам</a:t>
            </a:r>
            <a:r>
              <a:rPr lang="ru-RU" sz="16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наших экспертов!</a:t>
            </a:r>
            <a:endParaRPr lang="ru-RU" sz="16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356166" y="1"/>
            <a:ext cx="7787834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ru-RU" sz="22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Отличия функционала линейки решений ЖКХ</a:t>
            </a:r>
          </a:p>
        </p:txBody>
      </p:sp>
      <p:sp>
        <p:nvSpPr>
          <p:cNvPr id="6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8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2" name="Group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4003256"/>
              </p:ext>
            </p:extLst>
          </p:nvPr>
        </p:nvGraphicFramePr>
        <p:xfrm>
          <a:off x="327024" y="1524000"/>
          <a:ext cx="8537576" cy="497213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268788"/>
                <a:gridCol w="4268788"/>
              </a:tblGrid>
              <a:tr h="1043049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1С:Управление предприятием ЖКХ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1С:Председатель ТСЖ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Отличия в блоке ЖКХ</a:t>
                      </a:r>
                      <a:endParaRPr lang="ru-RU" sz="1600" b="1" kern="1200" dirty="0">
                        <a:solidFill>
                          <a:srgbClr val="CC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Присутствует:</a:t>
                      </a:r>
                    </a:p>
                    <a:p>
                      <a:pPr algn="l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блок по аренде;</a:t>
                      </a:r>
                    </a:p>
                    <a:p>
                      <a:pPr algn="l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блок по учету договоров.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Отсутствует: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Аварийно диспетчерская служба;</a:t>
                      </a:r>
                    </a:p>
                    <a:p>
                      <a:pPr>
                        <a:buClr>
                          <a:srgbClr val="FF0000"/>
                        </a:buClr>
                        <a:buFont typeface="Arial" pitchFamily="34" charset="0"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Подомовой учет;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Расчетные центры;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Рассрочка платежей;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Работа с должниками.</a:t>
                      </a:r>
                      <a:endParaRPr kumimoji="0" lang="ru-RU" sz="12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15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Отличия в типовом блоке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kumimoji="0" lang="ru-RU" sz="12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algn="l"/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Разработан  на основе типового решения «1С:Управление  производственным предприятием», в который встроены блоки: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Бюджетирование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;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Управление персоналом;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Управление производством;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Управление продажами;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Управление розничной торговлей;</a:t>
                      </a:r>
                    </a:p>
                    <a:p>
                      <a:pPr marL="177800" indent="177800" algn="l">
                        <a:buFont typeface="Arial" pitchFamily="34" charset="0"/>
                        <a:buChar char="•"/>
                        <a:tabLst>
                          <a:tab pos="177800" algn="l"/>
                        </a:tabLst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Бухгалтерский и налоговый учет и.т.д.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   Отсутствует типовой функционал «1С:Бухгалтерия предприятия»</a:t>
                      </a:r>
                    </a:p>
                    <a:p>
                      <a:pPr>
                        <a:buClr>
                          <a:srgbClr val="FF0000"/>
                        </a:buClr>
                        <a:buFont typeface="Wingdings" pitchFamily="2" charset="2"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Разработан блок по Бухгалтерии ТСЖ: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Приход и Расход денежных средств;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Перемещение денежных средств;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Акт сверки взаиморасчетов 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</a:t>
                      </a:r>
                      <a:r>
                        <a:rPr kumimoji="0" lang="ru-RU" sz="12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Оборотно-сальдовая</a:t>
                      </a: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ведомость;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Отчет по проводкам;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kumimoji="0" lang="ru-RU" sz="12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+    Упрощенный План счетов бухгалтерского учета.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8051" y="1133445"/>
            <a:ext cx="8610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Сравнение с «1С: Учет в управляющих компаниях ЖКХ, ТСЖ и ЖСК»: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28786" y="3899952"/>
            <a:ext cx="8446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1С:Управление предприятием ЖКХ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3" descr="C:\Users\Администратор\Desktop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9193" y="486683"/>
            <a:ext cx="5325834" cy="26629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377950" y="133350"/>
            <a:ext cx="7312025" cy="835025"/>
          </a:xfrm>
        </p:spPr>
        <p:txBody>
          <a:bodyPr/>
          <a:lstStyle/>
          <a:p>
            <a:pPr eaLnBrk="1" hangingPunct="1"/>
            <a:r>
              <a:rPr lang="en-US" sz="2400" kern="1200" dirty="0" smtClean="0">
                <a:latin typeface="Arial" pitchFamily="34" charset="0"/>
                <a:ea typeface="+mn-ea"/>
                <a:cs typeface="Arial" pitchFamily="34" charset="0"/>
              </a:rPr>
              <a:t>ERP </a:t>
            </a: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для ЖКХ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336675"/>
            <a:ext cx="8623299" cy="4340225"/>
          </a:xfrm>
        </p:spPr>
        <p:txBody>
          <a:bodyPr/>
          <a:lstStyle/>
          <a:p>
            <a:pPr marL="177800" indent="-177800" algn="just" eaLnBrk="1" hangingPunct="1">
              <a:lnSpc>
                <a:spcPct val="125000"/>
              </a:lnSpc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1С:Управление предприятием ЖКХ</a:t>
            </a: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 – комплексное ERP- решение для автоматизации предприятий сферы ЖКХ созданное на базе типового решения 1С:Управление производственным предприятием.</a:t>
            </a:r>
          </a:p>
          <a:p>
            <a:pPr marL="177800" indent="-177800" algn="just" eaLnBrk="1" hangingPunct="1">
              <a:lnSpc>
                <a:spcPct val="125000"/>
              </a:lnSpc>
              <a:buNone/>
              <a:defRPr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Общие возможности системы: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производством, управление основными средствами и планирование ремонтами.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персоналом, включая расчет заработной платы.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финансами, в том числе </a:t>
            </a:r>
            <a:r>
              <a:rPr lang="ru-RU" sz="1800" dirty="0" err="1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бюджетирование</a:t>
            </a: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, управление взаиморасчетами, бухгалтерский и налоговый учет, учет по МСФО, формирование консолидированной отчетности.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складами (запасами), управление продажами и закупками.</a:t>
            </a:r>
          </a:p>
          <a:p>
            <a:pPr marL="363538" lvl="1" indent="347663" algn="just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Мониторинг и анализ показателей деятельности предприятия</a:t>
            </a: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.</a:t>
            </a:r>
          </a:p>
        </p:txBody>
      </p:sp>
      <p:pic>
        <p:nvPicPr>
          <p:cNvPr id="12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756" y="25400"/>
            <a:ext cx="7323900" cy="107154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Купить 1С:Управление предприятием ЖКХ</a:t>
            </a:r>
            <a:endParaRPr lang="ru-RU" sz="2400" kern="1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16" name="Group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4003256"/>
              </p:ext>
            </p:extLst>
          </p:nvPr>
        </p:nvGraphicFramePr>
        <p:xfrm>
          <a:off x="288924" y="1396109"/>
          <a:ext cx="8537575" cy="23192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437084"/>
                <a:gridCol w="2100491"/>
              </a:tblGrid>
              <a:tr h="58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НОМЕНКЛАТУРА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ЦЕНА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Управление предприятием ЖКХ. Основная поставка.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237 500,00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Управление предприятием ЖКХ + 1С:Сайт ЖКХ. Эксперт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239 300,00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Управление предприятием ЖКХ для 10 пользователей + клиент сервер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335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000,00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pic>
        <p:nvPicPr>
          <p:cNvPr id="2050" name="Picture 2" descr="D:\Изображения\ломаные или бесплатные\House_onli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600" y="4124324"/>
            <a:ext cx="2781300" cy="2085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02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2501" y="3910838"/>
            <a:ext cx="84461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1С:Учет в управляющих компаниях ЖКХ, ТСЖ и ЖСК</a:t>
            </a: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 bwMode="auto">
          <a:xfrm>
            <a:off x="2387070" y="5823248"/>
            <a:ext cx="640080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60000"/>
              <a:defRPr/>
            </a:pP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</a:t>
            </a:r>
            <a:r>
              <a:rPr lang="ru-RU" sz="18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омпания</a:t>
            </a:r>
            <a:r>
              <a:rPr lang="ru-RU" sz="1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«1С:ВДГБ»</a:t>
            </a:r>
          </a:p>
        </p:txBody>
      </p:sp>
      <p:grpSp>
        <p:nvGrpSpPr>
          <p:cNvPr id="16" name="Group 14"/>
          <p:cNvGrpSpPr>
            <a:grpSpLocks/>
          </p:cNvGrpSpPr>
          <p:nvPr/>
        </p:nvGrpSpPr>
        <p:grpSpPr bwMode="auto">
          <a:xfrm>
            <a:off x="540000" y="5712495"/>
            <a:ext cx="8207375" cy="7937"/>
            <a:chOff x="295" y="1974"/>
            <a:chExt cx="5170" cy="5"/>
          </a:xfrm>
        </p:grpSpPr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95" y="1979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295" y="1974"/>
              <a:ext cx="5170" cy="0"/>
            </a:xfrm>
            <a:prstGeom prst="line">
              <a:avLst/>
            </a:prstGeom>
            <a:ln>
              <a:solidFill>
                <a:srgbClr val="FF9D5B"/>
              </a:solidFill>
              <a:headEnd type="none" w="sm" len="sm"/>
              <a:tailEnd type="none" w="sm" len="sm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9" name="Picture 4" descr="D:\Изображения\ломаные или бесплатные\core611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1801" y="334198"/>
            <a:ext cx="4521200" cy="2921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1390650" y="158750"/>
            <a:ext cx="7350125" cy="835025"/>
          </a:xfrm>
        </p:spPr>
        <p:txBody>
          <a:bodyPr/>
          <a:lstStyle/>
          <a:p>
            <a:pPr eaLnBrk="1" hangingPunct="1">
              <a:lnSpc>
                <a:spcPct val="114000"/>
              </a:lnSpc>
            </a:pP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1С:Учет в управляющих компаниях ЖКХ, ТСЖ и ЖСК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0200" y="1362075"/>
            <a:ext cx="8609013" cy="5073650"/>
          </a:xfrm>
        </p:spPr>
        <p:txBody>
          <a:bodyPr/>
          <a:lstStyle/>
          <a:p>
            <a:pPr marL="342000" indent="-342000" algn="just" eaLnBrk="1" hangingPunct="1">
              <a:lnSpc>
                <a:spcPct val="125000"/>
              </a:lnSpc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1С:Учет в управляющих компаниях ЖКХ, ТСЖ и ЖСК</a:t>
            </a: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 – решение для автоматизации предприятий сферы ЖКХ, созданное на базе типового решения Бухгалтерия предприятия.</a:t>
            </a:r>
          </a:p>
          <a:p>
            <a:pPr marL="0" indent="0" algn="just" eaLnBrk="1" hangingPunct="1">
              <a:lnSpc>
                <a:spcPct val="125000"/>
              </a:lnSpc>
              <a:buNone/>
              <a:defRPr/>
            </a:pPr>
            <a:r>
              <a:rPr lang="ru-RU" sz="2000" dirty="0" smtClean="0">
                <a:solidFill>
                  <a:srgbClr val="5B0917"/>
                </a:solidFill>
                <a:latin typeface="Arial" pitchFamily="34" charset="0"/>
                <a:cs typeface="Arial" pitchFamily="34" charset="0"/>
              </a:rPr>
              <a:t>Продукт подходит предприятиям, которые сосредотачиваются на автоматизации меньшего набора функций:</a:t>
            </a:r>
          </a:p>
          <a:p>
            <a:pPr marL="363538" lvl="1" indent="347663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Бухгалтерский и налоговый учет.</a:t>
            </a:r>
          </a:p>
          <a:p>
            <a:pPr marL="363538" lvl="1" indent="347663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зданиями.</a:t>
            </a:r>
          </a:p>
          <a:p>
            <a:pPr marL="363538" lvl="1" indent="347663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Управление взаиморасчетами с получателями услуг ЖКХ.</a:t>
            </a:r>
          </a:p>
          <a:p>
            <a:pPr marL="363538" lvl="1" indent="347663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Аварийно-диспетчерская служба.</a:t>
            </a:r>
          </a:p>
          <a:p>
            <a:pPr marL="363538" lvl="1" indent="347663"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itchFamily="2" charset="2"/>
              <a:buChar char="ü"/>
              <a:tabLst>
                <a:tab pos="536575" algn="l"/>
              </a:tabLst>
              <a:defRPr/>
            </a:pPr>
            <a:r>
              <a:rPr lang="ru-RU" sz="1800" dirty="0" smtClean="0">
                <a:solidFill>
                  <a:srgbClr val="5B0917"/>
                </a:solidFill>
                <a:latin typeface="Arial" pitchFamily="34" charset="0"/>
                <a:ea typeface="+mn-ea"/>
                <a:cs typeface="Arial" pitchFamily="34" charset="0"/>
              </a:rPr>
              <a:t>Функции для ТСЖ: Смета, Голосование.</a:t>
            </a:r>
          </a:p>
          <a:p>
            <a:pPr marL="177800" indent="-177800" algn="just" eaLnBrk="1" hangingPunct="1">
              <a:lnSpc>
                <a:spcPct val="125000"/>
              </a:lnSpc>
              <a:defRPr/>
            </a:pPr>
            <a:endParaRPr lang="ru-RU" dirty="0" smtClean="0"/>
          </a:p>
        </p:txBody>
      </p:sp>
      <p:pic>
        <p:nvPicPr>
          <p:cNvPr id="10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@Reclama\Всё для Главбуха\Настя\вдгб\презентация\25_04 работа\лого вдгб соф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35" y="160543"/>
            <a:ext cx="98181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35"/>
          <p:cNvSpPr>
            <a:spLocks noChangeShapeType="1"/>
          </p:cNvSpPr>
          <p:nvPr/>
        </p:nvSpPr>
        <p:spPr bwMode="auto">
          <a:xfrm>
            <a:off x="1357290" y="142852"/>
            <a:ext cx="0" cy="865187"/>
          </a:xfrm>
          <a:prstGeom prst="line">
            <a:avLst/>
          </a:prstGeom>
          <a:noFill/>
          <a:ln w="12700">
            <a:solidFill>
              <a:srgbClr val="FFCC00"/>
            </a:solidFill>
            <a:round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9" name="Group 3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94003256"/>
              </p:ext>
            </p:extLst>
          </p:nvPr>
        </p:nvGraphicFramePr>
        <p:xfrm>
          <a:off x="339724" y="1472309"/>
          <a:ext cx="8474075" cy="23192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389207"/>
                <a:gridCol w="2084868"/>
              </a:tblGrid>
              <a:tr h="581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НОМЕНКЛАТУРА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dirty="0" smtClean="0">
                          <a:solidFill>
                            <a:srgbClr val="CC0000"/>
                          </a:solidFill>
                          <a:latin typeface="+mj-lt"/>
                          <a:ea typeface="+mj-ea"/>
                          <a:cs typeface="+mj-cs"/>
                        </a:rPr>
                        <a:t>ЦЕНА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60001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Учет  в управляющих компаниях ЖКХ, ТСЖ и ЖСК. Основная поставка.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21 500,00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Учет  в управляющих компаниях ЖКХ, ТСЖ и ЖСК. Базовая версия.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7 200,00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501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1С:Предприятие 8. Учет в управляющих компаниях ЖКХ, ТСЖ и ЖСК + 1С:Сайт ЖКХ. Стандарт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37 </a:t>
                      </a: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900,00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FFFF00">
                            <a:alpha val="22000"/>
                          </a:srgbClr>
                        </a:gs>
                        <a:gs pos="100000">
                          <a:srgbClr val="FFCC00">
                            <a:alpha val="60001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352550" y="82550"/>
            <a:ext cx="7809656" cy="1071546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4000"/>
              </a:lnSpc>
            </a:pPr>
            <a:r>
              <a:rPr lang="ru-RU" sz="2400" kern="1200" dirty="0" smtClean="0">
                <a:latin typeface="Arial" pitchFamily="34" charset="0"/>
                <a:ea typeface="+mn-ea"/>
                <a:cs typeface="Arial" pitchFamily="34" charset="0"/>
              </a:rPr>
              <a:t>Купить 1С:Учет  в управляющих компаниях ЖКХ, ТСЖ и ЖСК</a:t>
            </a: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8377238" y="6587625"/>
            <a:ext cx="766762" cy="2603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D8B638-0EC0-45D0-9F29-E4D3DE8C4904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5B0917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5B0917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6" y="6600051"/>
            <a:ext cx="8822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www.vdgb-soft.ru 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n-US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e-mail: clients@vdgb-soft.ru</a:t>
            </a:r>
            <a:r>
              <a:rPr lang="ru-RU" sz="1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тел. + 7 (836) 249-46-89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909_шаблон">
  <a:themeElements>
    <a:clrScheme name="0909_шаблон 1">
      <a:dk1>
        <a:srgbClr val="5F0000"/>
      </a:dk1>
      <a:lt1>
        <a:srgbClr val="FFFFFF"/>
      </a:lt1>
      <a:dk2>
        <a:srgbClr val="CC3300"/>
      </a:dk2>
      <a:lt2>
        <a:srgbClr val="808080"/>
      </a:lt2>
      <a:accent1>
        <a:srgbClr val="F9E383"/>
      </a:accent1>
      <a:accent2>
        <a:srgbClr val="369900"/>
      </a:accent2>
      <a:accent3>
        <a:srgbClr val="FFFFFF"/>
      </a:accent3>
      <a:accent4>
        <a:srgbClr val="500000"/>
      </a:accent4>
      <a:accent5>
        <a:srgbClr val="FBEFC1"/>
      </a:accent5>
      <a:accent6>
        <a:srgbClr val="308A00"/>
      </a:accent6>
      <a:hlink>
        <a:srgbClr val="0033CC"/>
      </a:hlink>
      <a:folHlink>
        <a:srgbClr val="CC3300"/>
      </a:folHlink>
    </a:clrScheme>
    <a:fontScheme name="0909_шабло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9E383">
            <a:alpha val="50000"/>
          </a:srgbClr>
        </a:solidFill>
        <a:ln w="44450" cap="flat" cmpd="sng" algn="ctr">
          <a:solidFill>
            <a:srgbClr val="CC33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0909_шаблон 1">
        <a:dk1>
          <a:srgbClr val="5F0000"/>
        </a:dk1>
        <a:lt1>
          <a:srgbClr val="FFFFFF"/>
        </a:lt1>
        <a:dk2>
          <a:srgbClr val="CC3300"/>
        </a:dk2>
        <a:lt2>
          <a:srgbClr val="808080"/>
        </a:lt2>
        <a:accent1>
          <a:srgbClr val="F9E383"/>
        </a:accent1>
        <a:accent2>
          <a:srgbClr val="369900"/>
        </a:accent2>
        <a:accent3>
          <a:srgbClr val="FFFFFF"/>
        </a:accent3>
        <a:accent4>
          <a:srgbClr val="500000"/>
        </a:accent4>
        <a:accent5>
          <a:srgbClr val="FBEFC1"/>
        </a:accent5>
        <a:accent6>
          <a:srgbClr val="308A00"/>
        </a:accent6>
        <a:hlink>
          <a:srgbClr val="0033CC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0909_шаблон 1">
    <a:dk1>
      <a:srgbClr val="5F0000"/>
    </a:dk1>
    <a:lt1>
      <a:srgbClr val="FFFFFF"/>
    </a:lt1>
    <a:dk2>
      <a:srgbClr val="CC3300"/>
    </a:dk2>
    <a:lt2>
      <a:srgbClr val="808080"/>
    </a:lt2>
    <a:accent1>
      <a:srgbClr val="F9E383"/>
    </a:accent1>
    <a:accent2>
      <a:srgbClr val="369900"/>
    </a:accent2>
    <a:accent3>
      <a:srgbClr val="FFFFFF"/>
    </a:accent3>
    <a:accent4>
      <a:srgbClr val="500000"/>
    </a:accent4>
    <a:accent5>
      <a:srgbClr val="FBEFC1"/>
    </a:accent5>
    <a:accent6>
      <a:srgbClr val="308A00"/>
    </a:accent6>
    <a:hlink>
      <a:srgbClr val="0033CC"/>
    </a:hlink>
    <a:folHlink>
      <a:srgbClr val="CC33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17813</TotalTime>
  <Words>2201</Words>
  <Application>Microsoft Office PowerPoint</Application>
  <PresentationFormat>Экран (4:3)</PresentationFormat>
  <Paragraphs>311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0909_шаблон</vt:lpstr>
      <vt:lpstr>Слайд 1</vt:lpstr>
      <vt:lpstr>Слайд 2</vt:lpstr>
      <vt:lpstr>Слайд 3</vt:lpstr>
      <vt:lpstr>Слайд 4</vt:lpstr>
      <vt:lpstr>ERP для ЖКХ</vt:lpstr>
      <vt:lpstr>Купить 1С:Управление предприятием ЖКХ</vt:lpstr>
      <vt:lpstr>Слайд 7</vt:lpstr>
      <vt:lpstr>1С:Учет в управляющих компаниях ЖКХ, ТСЖ и ЖСК </vt:lpstr>
      <vt:lpstr>Купить 1С:Учет  в управляющих компаниях ЖКХ, ТСЖ и ЖСК</vt:lpstr>
      <vt:lpstr>Слайд 10</vt:lpstr>
      <vt:lpstr>1С:Председатель ТСЖ</vt:lpstr>
      <vt:lpstr>Купить 1С:Председатель ТСЖ</vt:lpstr>
      <vt:lpstr>Слайд 13</vt:lpstr>
      <vt:lpstr>1С:Технический расчетный центр</vt:lpstr>
      <vt:lpstr>Отличия конфигураций</vt:lpstr>
      <vt:lpstr>1С:Технический расчетный центр теплосети 1С:Технический расчетный центр водоканала  </vt:lpstr>
      <vt:lpstr>Награды продукта  1С:Учет в управляющих компаниях ЖКХ, ТСЖ и ЖСК</vt:lpstr>
      <vt:lpstr>Награды продукта</vt:lpstr>
      <vt:lpstr>Преимущества управляемых форм  в редакции 3.0 программного продукта  1С:Учет в управляющих компаниях  ЖКХ, ТСЖ и ЖСК</vt:lpstr>
      <vt:lpstr>Преимущества управляемых форм</vt:lpstr>
      <vt:lpstr>Преимущества управляемых форм</vt:lpstr>
      <vt:lpstr>Преимущества управляемых форм</vt:lpstr>
      <vt:lpstr>Преимущества управляемых форм</vt:lpstr>
      <vt:lpstr>Преимущества управляемых форм</vt:lpstr>
      <vt:lpstr>Преимущества управляемых форм</vt:lpstr>
      <vt:lpstr>Что означает «работать через интернет»?</vt:lpstr>
      <vt:lpstr>Сервис СМС-рассылки в ЖКХ</vt:lpstr>
      <vt:lpstr>СМС-рассылка жильцам из программы 1С</vt:lpstr>
      <vt:lpstr>Благодарим за внимание!</vt:lpstr>
    </vt:vector>
  </TitlesOfParts>
  <Manager>Нестеров А.</Manager>
  <Company>1C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1С:Управление производственным предприятием. Обзор.</dc:title>
  <dc:subject>1С:Предприятие 8</dc:subject>
  <dc:creator>Нестеров А., Кислов А., Фофанов И.</dc:creator>
  <cp:keywords>1С УПП Предприятие ERP</cp:keywords>
  <dc:description>Обзор 1С:Управление производственным предприятием, редакция 1.3 на платформе 1С:Предприятие 8.2</dc:description>
  <cp:lastModifiedBy>Краснов</cp:lastModifiedBy>
  <cp:revision>1153</cp:revision>
  <dcterms:created xsi:type="dcterms:W3CDTF">2009-12-11T10:55:42Z</dcterms:created>
  <dcterms:modified xsi:type="dcterms:W3CDTF">2015-04-29T16:10:07Z</dcterms:modified>
  <cp:category>1С:Предприятие 8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00080074430000000000010242200207f800050004a000</vt:lpwstr>
  </property>
</Properties>
</file>